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7" r:id="rId3"/>
    <p:sldId id="268" r:id="rId4"/>
    <p:sldId id="269" r:id="rId5"/>
    <p:sldId id="270" r:id="rId6"/>
    <p:sldId id="272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09"/>
  </p:normalViewPr>
  <p:slideViewPr>
    <p:cSldViewPr snapToGrid="0">
      <p:cViewPr varScale="1">
        <p:scale>
          <a:sx n="111" d="100"/>
          <a:sy n="111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199C5-191F-CF02-3B54-5DFC4E664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D7669-7580-3469-5712-E15905D09D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DB28A-E4D2-53D0-9527-27125991D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98C34-FF34-9945-A52F-194501E4377C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D5A1C-2B50-6E6B-B4FF-C4735F3A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E2B67-F9F9-432C-6586-DDBF6EDC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08DD-D799-ED43-955B-91BBC155E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F327A-26CC-D726-F7A2-D14DADE28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2C2B3-B6F5-3122-75D9-A55F8DC3D6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135BA-CB0A-5909-78E2-260DACBCC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98C34-FF34-9945-A52F-194501E4377C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7D795-E487-32F5-30BC-823B36297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38AAA-DBE3-7558-F840-88B8FC911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08DD-D799-ED43-955B-91BBC155E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47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0AD0FC-2946-64AE-FE01-81160F73CA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0580B-BEF2-D6B4-D13A-70D5D9FC9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00A96-4958-14B1-CC2B-37FF9D6D7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98C34-FF34-9945-A52F-194501E4377C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D319C-0CEF-A795-52A4-2AE57D687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A114-6885-02E9-DA8B-503EA2C1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08DD-D799-ED43-955B-91BBC155E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1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21EBD-628F-4EDB-A30D-203CF1DE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F1539-0E8C-5FDC-995D-E54828FE9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14257-ADA1-DFED-939D-400D0CE2C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98C34-FF34-9945-A52F-194501E4377C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9CFCB-89FE-E799-E7F1-50FDEA9FB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B1889-6EE2-FF34-3B6B-FC133396F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08DD-D799-ED43-955B-91BBC155E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30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FBDB1-E501-8972-F7AE-C73D62B97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83EF4-CD3E-0C1F-895C-CC711D572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E8A1C-CCA6-4F46-D1FF-6E9EAA4F5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98C34-FF34-9945-A52F-194501E4377C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5FBDD-84E1-68C1-606C-8F942B26C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43B8F-E768-DEF6-A325-F41F95AA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08DD-D799-ED43-955B-91BBC155E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17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76B6B-E82E-59E7-0C40-63150272E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30E14-24AD-7BB2-FB58-5E298D40A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72BB1-0A11-8F17-2283-193760FE4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78A4A-7FDF-D3CF-9CD4-E0EA61ACC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98C34-FF34-9945-A52F-194501E4377C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28C11-201A-6276-9682-D444FC4B9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46F40-DA4D-51D6-CE30-89DE5F06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08DD-D799-ED43-955B-91BBC155E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07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02264-AFB6-6954-C2F8-C03EFFD13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8E36C-DC1F-ACB5-8D02-864BE3EA6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886DAE-B22D-CD5B-763D-32BED3562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D0B5F4-24D7-BC21-66D4-2BAEFFD74D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82849C-AE9A-51B3-9154-2A0B01EE7A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B4DA16-6BB5-6435-C738-599E25D40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98C34-FF34-9945-A52F-194501E4377C}" type="datetimeFigureOut">
              <a:rPr lang="en-US" smtClean="0"/>
              <a:t>2/12/25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FB639B-F92C-8216-122B-46C49E72D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7A0A7-504B-1A49-C934-5278AF658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08DD-D799-ED43-955B-91BBC155E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72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F4D7F-3B8B-8216-ED4B-85246710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AE4493-F10F-3098-C880-DCF9CB2A8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98C34-FF34-9945-A52F-194501E4377C}" type="datetimeFigureOut">
              <a:rPr lang="en-US" smtClean="0"/>
              <a:t>2/12/25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6380B-B617-F368-EE6F-E8C357243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6011CD-71AB-799D-6500-5FDDA3BA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08DD-D799-ED43-955B-91BBC155E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97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58C382-78A0-AA9C-6F3F-CF54F1010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98C34-FF34-9945-A52F-194501E4377C}" type="datetimeFigureOut">
              <a:rPr lang="en-US" smtClean="0"/>
              <a:t>2/12/25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0D17DE-C6A0-B78E-6F99-36586299B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2482A-893A-0A21-65D8-49BDC3F2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08DD-D799-ED43-955B-91BBC155E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19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FC9D-7D38-7C5C-026D-154B7FEC4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A0331-2B66-7B1E-B17F-C9F5EE9F4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77B11-AA11-F831-EFB1-E81E693B1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AD738-FF00-10A4-6491-2193E8833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98C34-FF34-9945-A52F-194501E4377C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E81D7-3021-7825-0869-AC41DAB77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232A5-0230-EAC0-0903-C797EA9D1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08DD-D799-ED43-955B-91BBC155E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85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94FB6-F4FC-21BA-441F-B16491FE6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7BA343-6338-C288-4367-0FA717DFD2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90329-A0B7-E982-F261-8A51C65B3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F590C-B281-1C1B-E5D6-4DAE1EDCD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98C34-FF34-9945-A52F-194501E4377C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1F256-2D24-FE82-50F9-D6C0268CA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5E9F1-6091-4C5C-6FA5-BA5CD5D8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208DD-D799-ED43-955B-91BBC155E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52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9B203-C721-80DA-B199-2BB8C3181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C31BB-BA6B-40E8-0CE1-0BA07A903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8B902-0C84-F327-5EC6-5B3943EA8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698C34-FF34-9945-A52F-194501E4377C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0036C-E2FC-46F8-0C5D-E68C38758A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12D30-7CA1-5964-1BFE-A0C22F2316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0208DD-D799-ED43-955B-91BBC155E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52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EA91CF-B5D0-AB85-B56E-97A8D6FC6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0653169-D7F4-FFB1-2E52-595DE6088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lood cells with one infected cell">
            <a:extLst>
              <a:ext uri="{FF2B5EF4-FFF2-40B4-BE49-F238E27FC236}">
                <a16:creationId xmlns:a16="http://schemas.microsoft.com/office/drawing/2014/main" id="{B149F5A0-6EBA-0F1C-5D16-970E6AEB1A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68" t="9091" r="3269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6CEA149-FF47-9798-285C-004A8DD98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1F4957-F585-9836-0011-3D079DD83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745" y="1771743"/>
            <a:ext cx="7047000" cy="2161308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/>
              <a:t>RAG-based System Studying </a:t>
            </a:r>
            <a:br>
              <a:rPr lang="en-US" sz="4400" dirty="0"/>
            </a:br>
            <a:r>
              <a:rPr lang="en-US" sz="4400" dirty="0"/>
              <a:t>Immune Response to </a:t>
            </a:r>
            <a:br>
              <a:rPr lang="en-US" sz="4400" dirty="0"/>
            </a:br>
            <a:r>
              <a:rPr lang="en-US" sz="4400" dirty="0"/>
              <a:t>Influenza Virus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7B5171-4435-1C43-7089-90893094E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B695EB-9F4A-AF29-162E-F9394006A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632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254AB6-6AA8-B3C1-A349-FF3EB8B0A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B9BE-4099-CB75-C59D-2D02B24D8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900" y="239869"/>
            <a:ext cx="8636000" cy="89592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Part 2:  RAG + 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FE6517-C30B-B01A-7F3D-617CEA3C0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1737878"/>
            <a:ext cx="7772400" cy="422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94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8545E-42C7-E7D1-FF05-6866DEB4F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9393C6-C25D-373E-353D-918480EE0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0" y="328769"/>
            <a:ext cx="8636000" cy="89592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Step 5: RAG + Source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4342F5-844B-3D03-377F-86EA99AD6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900" y="1446232"/>
            <a:ext cx="7132320" cy="4944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B84427-BD4C-F410-344D-AF0628405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2006604"/>
            <a:ext cx="4206240" cy="212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066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0D253E-A0F0-53F4-79C2-2A9871BAD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62E751E-749D-2A69-E088-6655E0EB4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0" y="98192"/>
            <a:ext cx="8636000" cy="89592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Step 5: RAG + Source Testing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57DCA7-3229-2636-9917-34B63DA0C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90706"/>
            <a:ext cx="7772400" cy="44575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0C48FE-A504-C97B-9F8D-4C68CF50C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5848294"/>
            <a:ext cx="7772400" cy="971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84DD5D-E704-A01F-C83F-F96C32BC9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0" y="882706"/>
            <a:ext cx="61468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26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BA8E98-B7D1-CCB5-5ABE-53EB9337E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61510-DF0D-E811-9F17-9036D7666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900" y="239869"/>
            <a:ext cx="8636000" cy="89592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Part 3:  RAG + Sources + Citation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9D9AB-8963-3D88-1D4C-576600261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298681"/>
            <a:ext cx="8686800" cy="50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01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555975-8A24-FC8E-B39F-712E31899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E859D-E57D-72C1-431A-17C21EA6C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900" y="239869"/>
            <a:ext cx="8636000" cy="89592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Step 6:  RAG + Sources + Citation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FC905D-A327-21A2-7CCC-82783AAA6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883500"/>
            <a:ext cx="6309360" cy="2447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FDA6CD-31DE-60CB-BF41-64514EA39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940" y="1008709"/>
            <a:ext cx="4663440" cy="575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14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9BC547-C858-1FB2-2F05-6EFF6C08D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67448-0C5D-427E-9FC1-DA2D5DC9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900" y="239869"/>
            <a:ext cx="8636000" cy="89592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Step 6:  RAG + Sources + Citation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1BF54-C50F-DD85-EB5D-D7E5D0946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1016005"/>
            <a:ext cx="5669280" cy="375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9C0D26-545B-074B-BE7E-E4E23BEE5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920" y="1447800"/>
            <a:ext cx="6400800" cy="53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06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BA3596-E8A9-D888-51C6-76AB4768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824D9-F3D1-AFE5-72C1-A6E38046C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100" y="3429000"/>
            <a:ext cx="8636000" cy="89592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Step 7:  Deployment</a:t>
            </a:r>
          </a:p>
        </p:txBody>
      </p:sp>
    </p:spTree>
    <p:extLst>
      <p:ext uri="{BB962C8B-B14F-4D97-AF65-F5344CB8AC3E}">
        <p14:creationId xmlns:p14="http://schemas.microsoft.com/office/powerpoint/2010/main" val="451092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3BA5F7-B83D-4031-92C1-78CC1C396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AFC1185-9B00-30F6-07EF-06055D370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lood cells with one infected cell">
            <a:extLst>
              <a:ext uri="{FF2B5EF4-FFF2-40B4-BE49-F238E27FC236}">
                <a16:creationId xmlns:a16="http://schemas.microsoft.com/office/drawing/2014/main" id="{D725DB34-5242-C351-A73E-97BEC6FCC4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68" t="9091" r="3269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3EB5519-8D98-F1B5-B503-55E316EA8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9652B-E9C9-5CC8-F7FC-F6C1C78E9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745" y="1771743"/>
            <a:ext cx="7047000" cy="2161308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/>
              <a:t>RAG-based Text-to-SQL for retrieving patient Immune Score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9F13B0-4D9C-3C7B-0D14-98630A366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FF6075-CA14-3289-7AA5-07300EA04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5619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769177-0A42-7241-59A2-9A30EBB2C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F09A1C0-4931-4C94-9E0D-09DED3DE3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090" y="1365817"/>
            <a:ext cx="6858000" cy="530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A9769FB-0398-F1F3-2993-894C7BC60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767" y="239869"/>
            <a:ext cx="9553133" cy="89592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Lang Graph architecture for retrieving aggregated Immune scores from SQL database</a:t>
            </a:r>
          </a:p>
        </p:txBody>
      </p:sp>
    </p:spTree>
    <p:extLst>
      <p:ext uri="{BB962C8B-B14F-4D97-AF65-F5344CB8AC3E}">
        <p14:creationId xmlns:p14="http://schemas.microsoft.com/office/powerpoint/2010/main" val="3911378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B56CD4-C02A-3478-DD35-18F724565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9360BAB-DD0D-FEA6-B05C-FE6F0F990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767" y="239869"/>
            <a:ext cx="9553133" cy="895927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Implementation of architecture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80724F9-1F00-F873-1601-5856F2E82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413" y="899943"/>
            <a:ext cx="7863840" cy="571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409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F92FAE-0541-8056-9B7F-1789461C8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FB0D79F-91EB-EEE6-7E38-8A222FEAB45C}"/>
              </a:ext>
            </a:extLst>
          </p:cNvPr>
          <p:cNvSpPr txBox="1"/>
          <p:nvPr/>
        </p:nvSpPr>
        <p:spPr>
          <a:xfrm>
            <a:off x="983673" y="762000"/>
            <a:ext cx="102246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RAG architecture with Source + Citation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9C4A010-659C-03C9-E722-62DF12213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7" y="1531441"/>
            <a:ext cx="10905066" cy="490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4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EE2580-4F44-E878-A80C-1550247FE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57B2DDF-87D2-4D01-829F-AE3AA2F53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767" y="239869"/>
            <a:ext cx="9553133" cy="895927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Implementation of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9FB323-400C-4742-90C4-441AB96F4792}"/>
              </a:ext>
            </a:extLst>
          </p:cNvPr>
          <p:cNvSpPr txBox="1"/>
          <p:nvPr/>
        </p:nvSpPr>
        <p:spPr>
          <a:xfrm>
            <a:off x="781291" y="1412376"/>
            <a:ext cx="3906456" cy="1615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b="0" i="0" u="sng" dirty="0">
                <a:solidFill>
                  <a:schemeClr val="bg1">
                    <a:lumMod val="95000"/>
                  </a:schemeClr>
                </a:solidFill>
                <a:effectLst/>
                <a:latin typeface="source-serif-pro"/>
              </a:rPr>
              <a:t>Reasoning Phase: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source-serif-pro"/>
              </a:rPr>
              <a:t>Explains information needs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source-serif-pro"/>
              </a:rPr>
              <a:t>Describes expected outcomes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source-serif-pro"/>
              </a:rPr>
              <a:t>Identifies challenges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source-serif-pro"/>
              </a:rPr>
              <a:t>Justifies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899BA4-BB65-FB60-7CCD-B4D5E88067A1}"/>
              </a:ext>
            </a:extLst>
          </p:cNvPr>
          <p:cNvSpPr txBox="1"/>
          <p:nvPr/>
        </p:nvSpPr>
        <p:spPr>
          <a:xfrm>
            <a:off x="781291" y="3830439"/>
            <a:ext cx="3906456" cy="1615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b="0" i="0" u="sng" dirty="0">
                <a:solidFill>
                  <a:schemeClr val="bg1">
                    <a:lumMod val="95000"/>
                  </a:schemeClr>
                </a:solidFill>
                <a:effectLst/>
                <a:latin typeface="source-serif-pro"/>
              </a:rPr>
              <a:t>Analysis Phase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source-serif-pro"/>
              </a:rPr>
              <a:t>Tables and joins needed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source-serif-pro"/>
              </a:rPr>
              <a:t>Required columns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source-serif-pro"/>
              </a:rPr>
              <a:t>Filters and conditions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source-serif-pro"/>
              </a:rPr>
              <a:t>Ordering/grouping logic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7BC1-183D-96D3-0935-5986F2C4E8A1}"/>
              </a:ext>
            </a:extLst>
          </p:cNvPr>
          <p:cNvSpPr txBox="1"/>
          <p:nvPr/>
        </p:nvSpPr>
        <p:spPr>
          <a:xfrm>
            <a:off x="6360288" y="1521636"/>
            <a:ext cx="4485190" cy="1922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u="sng" dirty="0">
                <a:solidFill>
                  <a:schemeClr val="bg1">
                    <a:lumMod val="95000"/>
                  </a:schemeClr>
                </a:solidFill>
                <a:latin typeface="source-serif-pro"/>
              </a:rPr>
              <a:t>Query</a:t>
            </a:r>
            <a:r>
              <a:rPr lang="en-US" b="0" i="0" u="sng" dirty="0">
                <a:solidFill>
                  <a:schemeClr val="bg1">
                    <a:lumMod val="95000"/>
                  </a:schemeClr>
                </a:solidFill>
                <a:effectLst/>
                <a:latin typeface="source-serif-pro"/>
              </a:rPr>
              <a:t> Phase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source-serif-pro"/>
              </a:rPr>
              <a:t>Constructs SQL following rules: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source-serif-pro"/>
              </a:rPr>
              <a:t>SELECT statements only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source-serif-pro"/>
              </a:rPr>
              <a:t>Proper syntax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source-serif-pro"/>
              </a:rPr>
              <a:t>Default LIMIT 10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source-serif-pro"/>
              </a:rPr>
              <a:t>Verified schema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5FE16A-2A30-8409-463E-791D9AF9F991}"/>
              </a:ext>
            </a:extLst>
          </p:cNvPr>
          <p:cNvSpPr txBox="1"/>
          <p:nvPr/>
        </p:nvSpPr>
        <p:spPr>
          <a:xfrm>
            <a:off x="6360288" y="3984327"/>
            <a:ext cx="3732836" cy="1615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b="0" i="0" u="sng" dirty="0">
                <a:solidFill>
                  <a:schemeClr val="bg1">
                    <a:lumMod val="95000"/>
                  </a:schemeClr>
                </a:solidFill>
                <a:effectLst/>
                <a:latin typeface="source-serif-pro"/>
              </a:rPr>
              <a:t>Verification Phase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source-serif-pro"/>
              </a:rPr>
              <a:t>Validates reasoning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source-serif-pro"/>
              </a:rPr>
              <a:t>Confirms approach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source-serif-pro"/>
              </a:rPr>
              <a:t>Checks completeness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source-serif-pro"/>
              </a:rPr>
              <a:t>Verifies output</a:t>
            </a:r>
          </a:p>
        </p:txBody>
      </p:sp>
    </p:spTree>
    <p:extLst>
      <p:ext uri="{BB962C8B-B14F-4D97-AF65-F5344CB8AC3E}">
        <p14:creationId xmlns:p14="http://schemas.microsoft.com/office/powerpoint/2010/main" val="3806788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CC70D3-59D3-149D-6F1E-9A1F7562F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CAF5E7-5C33-4835-BB85-74669E1F0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767" y="239869"/>
            <a:ext cx="9553133" cy="895927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Sample Results on a dummy database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E225B-F6DA-C2A5-28EE-7D63789C6E73}"/>
              </a:ext>
            </a:extLst>
          </p:cNvPr>
          <p:cNvSpPr txBox="1"/>
          <p:nvPr/>
        </p:nvSpPr>
        <p:spPr>
          <a:xfrm>
            <a:off x="3046071" y="1170486"/>
            <a:ext cx="6099858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The query successfully returned the top 5 best-selling tracks by revenue. Here are the results: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1. **The Woman King** - $3.98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2. **The Fix** - $3.98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3. **Walkabout** - $3.98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4. **Hot Girl** - $3.98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5. **Gay Witch Hunt** - $3.98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All tracks generated the same revenue, which indicates that they may have been sold in equal quantities or at the same price point. 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Everything is in order, and I have verified all steps.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Based on my analysis, here's the SQL query that will answer your question: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SELECT 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2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t.TrackId</a:t>
            </a:r>
            <a:r>
              <a:rPr lang="en-US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, 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2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t.Name</a:t>
            </a:r>
            <a:r>
              <a:rPr lang="en-US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, 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SUM(</a:t>
            </a:r>
            <a:r>
              <a:rPr lang="en-US" sz="12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il.UnitPrice</a:t>
            </a:r>
            <a:r>
              <a:rPr lang="en-US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 * </a:t>
            </a:r>
            <a:r>
              <a:rPr lang="en-US" sz="12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il.Quantity</a:t>
            </a:r>
            <a:r>
              <a:rPr lang="en-US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) AS </a:t>
            </a:r>
            <a:r>
              <a:rPr lang="en-US" sz="12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TotalRevenue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FROM 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Track t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JOIN 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2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InvoiceLine</a:t>
            </a:r>
            <a:r>
              <a:rPr lang="en-US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 il ON </a:t>
            </a:r>
            <a:r>
              <a:rPr lang="en-US" sz="12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t.TrackId</a:t>
            </a:r>
            <a:r>
              <a:rPr lang="en-US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 = </a:t>
            </a:r>
            <a:r>
              <a:rPr lang="en-US" sz="12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il.TrackId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GROUP BY 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2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t.TrackId</a:t>
            </a:r>
            <a:r>
              <a:rPr lang="en-US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, </a:t>
            </a:r>
            <a:r>
              <a:rPr lang="en-US" sz="12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t.Name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ORDER BY 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2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TotalRevenue</a:t>
            </a:r>
            <a:r>
              <a:rPr lang="en-US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 DESC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source-code-pro"/>
              </a:rPr>
              <a:t>LIMIT 5;</a:t>
            </a: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900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23B72C-84D2-329C-617A-97EA35326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83AFA-C359-F67B-EBFE-BBD525504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556" y="361371"/>
            <a:ext cx="5241888" cy="89592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Overall RAG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4489F9-A720-2C3D-67AA-16A67B44C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56" y="1257298"/>
            <a:ext cx="11338560" cy="508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87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BEECFE-9834-371A-9C87-CEBE90655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0EAFA-E84D-8A46-C139-B4A87AE3C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361371"/>
            <a:ext cx="7315200" cy="89592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Step 1: Contextual Retrieval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4B327-5B96-5745-0FDC-6910251DD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" y="1418336"/>
            <a:ext cx="10698480" cy="48709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8E7987-E510-EDBD-B393-6111E55D4594}"/>
              </a:ext>
            </a:extLst>
          </p:cNvPr>
          <p:cNvSpPr/>
          <p:nvPr/>
        </p:nvSpPr>
        <p:spPr>
          <a:xfrm>
            <a:off x="2362200" y="4749800"/>
            <a:ext cx="2806700" cy="10287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55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E52788-5382-3C09-4342-28D05727D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77709-8BD9-ECE2-21A9-FE3319B64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90669"/>
            <a:ext cx="10528300" cy="89592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Step 1: Contextual Retrieval Workflow Implementation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F5101-1571-AEA4-CAE5-436B16603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650" y="1186596"/>
            <a:ext cx="6035040" cy="3482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DBC5C8-6004-918D-54F7-84994137C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670" y="4820790"/>
            <a:ext cx="6766560" cy="190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45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47A64B-29DE-0B8F-96DF-7D9BAAD17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14E65-C53B-DA89-FA9C-DC83EC592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90669"/>
            <a:ext cx="10528300" cy="89592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Step 2: </a:t>
            </a:r>
            <a:r>
              <a:rPr lang="en-US" sz="4000" dirty="0" err="1">
                <a:solidFill>
                  <a:schemeClr val="bg1"/>
                </a:solidFill>
              </a:rPr>
              <a:t>Chunk+Context</a:t>
            </a:r>
            <a:r>
              <a:rPr lang="en-US" sz="4000" dirty="0">
                <a:solidFill>
                  <a:schemeClr val="bg1"/>
                </a:solidFill>
              </a:rPr>
              <a:t> Embeddings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F19EF-340A-3397-2C9B-E62C0F345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444965"/>
            <a:ext cx="7772400" cy="188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86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ED3488-F368-D459-3779-83EFC56F8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9556C-160E-466F-6726-D8E5A60E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90669"/>
            <a:ext cx="10528300" cy="89592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Step 3: Sematic Similarity-based Retrieval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C5EC1-E7C0-3B65-56FB-20AEE7B17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310607"/>
            <a:ext cx="7772400" cy="625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A1AAC-C0A7-4387-E1CA-E98FB66A0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2697852"/>
            <a:ext cx="7772400" cy="4011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408191-4A4A-533A-02C3-37C97C5DA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1914789"/>
            <a:ext cx="7772400" cy="63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02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65638B-6AE8-21EE-E306-2672E1EB2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3185-34E8-2014-DA41-9E29D11CC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303369"/>
            <a:ext cx="7569200" cy="89592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Step 4: Simple RAG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4225D-602F-BAC8-F046-EDBD4769F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1199296"/>
            <a:ext cx="5852160" cy="1844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3B532A-07C1-277C-7C3C-1EF4FF51A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0" y="3145542"/>
            <a:ext cx="6583680" cy="354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52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8F29E9-D6FB-6219-2A97-349C00995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581E3-D998-9AFA-CFAC-E5259BDEE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100" y="303369"/>
            <a:ext cx="8636000" cy="89592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Step 4: Simple RAG System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B3ED6-F60C-75FD-2669-ED8F3245B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199296"/>
            <a:ext cx="7772400" cy="8377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873D92-CBD9-2FD7-492F-400323CAE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119488"/>
            <a:ext cx="9601200" cy="461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0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5243</TotalTime>
  <Words>384</Words>
  <Application>Microsoft Macintosh PowerPoint</Application>
  <PresentationFormat>Widescreen</PresentationFormat>
  <Paragraphs>43</Paragraphs>
  <Slides>21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source-code-pro</vt:lpstr>
      <vt:lpstr>source-serif-pro</vt:lpstr>
      <vt:lpstr>Office Theme</vt:lpstr>
      <vt:lpstr>RAG-based System Studying  Immune Response to  Influenza Virus</vt:lpstr>
      <vt:lpstr>PowerPoint Presentation</vt:lpstr>
      <vt:lpstr>Overall RAG Flow</vt:lpstr>
      <vt:lpstr>Step 1: Contextual Retrieval Workflow</vt:lpstr>
      <vt:lpstr>Step 1: Contextual Retrieval Workflow Implementation</vt:lpstr>
      <vt:lpstr>Step 2: Chunk+Context Embeddings</vt:lpstr>
      <vt:lpstr>Step 3: Sematic Similarity-based Retrieval System</vt:lpstr>
      <vt:lpstr>Step 4: Simple RAG System</vt:lpstr>
      <vt:lpstr>Step 4: Simple RAG System Testing</vt:lpstr>
      <vt:lpstr>Part 2:  RAG + Sources</vt:lpstr>
      <vt:lpstr>Step 5: RAG + Source</vt:lpstr>
      <vt:lpstr>Step 5: RAG + Source Testing</vt:lpstr>
      <vt:lpstr>Part 3:  RAG + Sources + Citation</vt:lpstr>
      <vt:lpstr>Step 6:  RAG + Sources + Citation</vt:lpstr>
      <vt:lpstr>Step 6:  RAG + Sources + Citation</vt:lpstr>
      <vt:lpstr>Step 7:  Deployment</vt:lpstr>
      <vt:lpstr>RAG-based Text-to-SQL for retrieving patient Immune Score</vt:lpstr>
      <vt:lpstr>Lang Graph architecture for retrieving aggregated Immune scores from SQL database</vt:lpstr>
      <vt:lpstr>Implementation of architecture</vt:lpstr>
      <vt:lpstr>Implementation of architecture</vt:lpstr>
      <vt:lpstr>Sample Results on a dummy database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19</dc:creator>
  <cp:lastModifiedBy>19</cp:lastModifiedBy>
  <cp:revision>4</cp:revision>
  <dcterms:created xsi:type="dcterms:W3CDTF">2024-11-26T00:37:34Z</dcterms:created>
  <dcterms:modified xsi:type="dcterms:W3CDTF">2025-02-14T15:43:32Z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2024-11-26T09:22:40Z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bbb0d575-8b67-4f27-9524-eff982929458</vt:lpwstr>
  </property>
  <property fmtid="{D5CDD505-2E9C-101B-9397-08002B2CF9AE}" pid="7" name="MSIP_Label_defa4170-0d19-0005-0004-bc88714345d2_ActionId">
    <vt:lpwstr>5ccb6dcc-2088-4f40-a94b-3c5f0911030a</vt:lpwstr>
  </property>
  <property fmtid="{D5CDD505-2E9C-101B-9397-08002B2CF9AE}" pid="8" name="MSIP_Label_defa4170-0d19-0005-0004-bc88714345d2_ContentBits">
    <vt:lpwstr>0</vt:lpwstr>
  </property>
</Properties>
</file>